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9" r:id="rId3"/>
    <p:sldId id="266" r:id="rId4"/>
    <p:sldId id="267" r:id="rId5"/>
    <p:sldId id="264" r:id="rId6"/>
    <p:sldId id="257" r:id="rId7"/>
    <p:sldId id="265" r:id="rId8"/>
    <p:sldId id="25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FFFF"/>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EFCD31-E0F2-4C82-AB15-455E11CD0A74}" type="datetimeFigureOut">
              <a:rPr lang="en-US" smtClean="0"/>
              <a:pPr/>
              <a:t>4/15/2010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9D1BA1-F3BE-44D1-B10E-F1787D3AB73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C9D1BA1-F3BE-44D1-B10E-F1787D3AB73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C56F92-A99E-43A4-AB29-C4C96DDD8E79}"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56F92-A99E-43A4-AB29-C4C96DDD8E79}"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56F92-A99E-43A4-AB29-C4C96DDD8E79}"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56F92-A99E-43A4-AB29-C4C96DDD8E79}"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C56F92-A99E-43A4-AB29-C4C96DDD8E79}"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56F92-A99E-43A4-AB29-C4C96DDD8E79}"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56F92-A99E-43A4-AB29-C4C96DDD8E79}" type="datetimeFigureOut">
              <a:rPr lang="en-US" smtClean="0"/>
              <a:pPr/>
              <a:t>4/15/2010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56F92-A99E-43A4-AB29-C4C96DDD8E79}" type="datetimeFigureOut">
              <a:rPr lang="en-US" smtClean="0"/>
              <a:pPr/>
              <a:t>4/15/2010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56F92-A99E-43A4-AB29-C4C96DDD8E79}" type="datetimeFigureOut">
              <a:rPr lang="en-US" smtClean="0"/>
              <a:pPr/>
              <a:t>4/15/2010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56F92-A99E-43A4-AB29-C4C96DDD8E79}"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56F92-A99E-43A4-AB29-C4C96DDD8E79}"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7F6A4F-2219-422F-BF88-D5E2F4C9347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C56F92-A99E-43A4-AB29-C4C96DDD8E79}" type="datetimeFigureOut">
              <a:rPr lang="en-US" smtClean="0"/>
              <a:pPr/>
              <a:t>4/15/2010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7F6A4F-2219-422F-BF88-D5E2F4C9347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b="1" i="1" u="sng" dirty="0" smtClean="0">
                <a:solidFill>
                  <a:schemeClr val="bg1">
                    <a:lumMod val="85000"/>
                  </a:schemeClr>
                </a:solidFill>
                <a:latin typeface="Bodoni MT Poster Compressed" pitchFamily="18" charset="0"/>
              </a:rPr>
              <a:t>Vietnam </a:t>
            </a:r>
            <a:r>
              <a:rPr lang="en-US" sz="9600" b="1" i="1" u="sng" dirty="0">
                <a:solidFill>
                  <a:schemeClr val="bg1">
                    <a:lumMod val="85000"/>
                  </a:schemeClr>
                </a:solidFill>
                <a:latin typeface="Bodoni MT Poster Compressed" pitchFamily="18" charset="0"/>
              </a:rPr>
              <a:t>W</a:t>
            </a:r>
            <a:r>
              <a:rPr lang="en-US" sz="9600" b="1" i="1" u="sng" dirty="0" smtClean="0">
                <a:solidFill>
                  <a:schemeClr val="bg1">
                    <a:lumMod val="85000"/>
                  </a:schemeClr>
                </a:solidFill>
                <a:latin typeface="Bodoni MT Poster Compressed" pitchFamily="18" charset="0"/>
              </a:rPr>
              <a:t>ar</a:t>
            </a:r>
            <a:endParaRPr lang="en-US" sz="9600" b="1" i="1" u="sng" dirty="0">
              <a:solidFill>
                <a:schemeClr val="bg1">
                  <a:lumMod val="85000"/>
                </a:schemeClr>
              </a:solidFill>
              <a:latin typeface="Bodoni MT Poster Compressed" pitchFamily="18" charset="0"/>
            </a:endParaRPr>
          </a:p>
        </p:txBody>
      </p:sp>
      <p:sp>
        <p:nvSpPr>
          <p:cNvPr id="3" name="Subtitle 2"/>
          <p:cNvSpPr>
            <a:spLocks noGrp="1"/>
          </p:cNvSpPr>
          <p:nvPr>
            <p:ph idx="1"/>
          </p:nvPr>
        </p:nvSpPr>
        <p:spPr>
          <a:xfrm>
            <a:off x="609600" y="1600200"/>
            <a:ext cx="8153400" cy="4525963"/>
          </a:xfrm>
        </p:spPr>
        <p:txBody>
          <a:bodyPr/>
          <a:lstStyle/>
          <a:p>
            <a:pPr>
              <a:buNone/>
            </a:pPr>
            <a:r>
              <a:rPr lang="en-US" dirty="0" smtClean="0"/>
              <a:t>                     </a:t>
            </a:r>
            <a:r>
              <a:rPr lang="en-US" dirty="0" smtClean="0">
                <a:solidFill>
                  <a:schemeClr val="tx1">
                    <a:lumMod val="50000"/>
                    <a:lumOff val="50000"/>
                  </a:schemeClr>
                </a:solidFill>
              </a:rPr>
              <a:t>by: Eric Todacheenie</a:t>
            </a:r>
            <a:endParaRPr lang="en-US" dirty="0">
              <a:solidFill>
                <a:schemeClr val="tx1">
                  <a:lumMod val="50000"/>
                  <a:lumOff val="50000"/>
                </a:schemeClr>
              </a:solidFill>
            </a:endParaRPr>
          </a:p>
        </p:txBody>
      </p:sp>
      <p:pic>
        <p:nvPicPr>
          <p:cNvPr id="1026" name="Picture 2" descr="C:\Documents and Settings\TEMP.SPS.018\My Documents\My Pictures\untitled.bmp"/>
          <p:cNvPicPr>
            <a:picLocks noChangeAspect="1" noChangeArrowheads="1"/>
          </p:cNvPicPr>
          <p:nvPr/>
        </p:nvPicPr>
        <p:blipFill>
          <a:blip r:embed="rId3" cstate="print"/>
          <a:stretch>
            <a:fillRect/>
          </a:stretch>
        </p:blipFill>
        <p:spPr bwMode="auto">
          <a:xfrm>
            <a:off x="1219200" y="2286000"/>
            <a:ext cx="6400800" cy="4191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solidFill>
                  <a:schemeClr val="bg1"/>
                </a:solidFill>
                <a:latin typeface="Bernard MT Condensed" pitchFamily="18" charset="0"/>
              </a:rPr>
              <a:t>Start of the war</a:t>
            </a:r>
            <a:endParaRPr lang="en-US" sz="6600" dirty="0">
              <a:solidFill>
                <a:schemeClr val="bg1"/>
              </a:solidFill>
              <a:latin typeface="Bernard MT Condensed" pitchFamily="18" charset="0"/>
            </a:endParaRPr>
          </a:p>
        </p:txBody>
      </p:sp>
      <p:pic>
        <p:nvPicPr>
          <p:cNvPr id="5" name="Content Placeholder 4" descr="1833_vietnam.jpg"/>
          <p:cNvPicPr>
            <a:picLocks noGrp="1" noChangeAspect="1"/>
          </p:cNvPicPr>
          <p:nvPr>
            <p:ph sz="half" idx="1"/>
          </p:nvPr>
        </p:nvPicPr>
        <p:blipFill>
          <a:blip r:embed="rId2" cstate="print"/>
          <a:stretch>
            <a:fillRect/>
          </a:stretch>
        </p:blipFill>
        <p:spPr>
          <a:xfrm>
            <a:off x="762000" y="1676400"/>
            <a:ext cx="3733800" cy="452596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Content Placeholder 3"/>
          <p:cNvSpPr>
            <a:spLocks noGrp="1"/>
          </p:cNvSpPr>
          <p:nvPr>
            <p:ph sz="half" idx="2"/>
          </p:nvPr>
        </p:nvSpPr>
        <p:spPr/>
        <p:txBody>
          <a:bodyPr>
            <a:normAutofit lnSpcReduction="10000"/>
          </a:bodyPr>
          <a:lstStyle/>
          <a:p>
            <a:r>
              <a:rPr lang="en-US" sz="2000" dirty="0" smtClean="0">
                <a:solidFill>
                  <a:schemeClr val="bg1"/>
                </a:solidFill>
              </a:rPr>
              <a:t>The Vietnam war started because American president Eisenhower did not want communism to spread throughout the world and eventually to America. </a:t>
            </a:r>
          </a:p>
          <a:p>
            <a:r>
              <a:rPr lang="en-US" sz="1800" dirty="0" smtClean="0">
                <a:solidFill>
                  <a:schemeClr val="bg1"/>
                </a:solidFill>
              </a:rPr>
              <a:t>Vietnam was a French colony until after WW2. That's when Vietnam signed a treaty called the S.E.A.T.O treaty, which separated a north from the South. The north being the communist and the south being the democratic. The U.S. went in to try to stop the Communism from spreading to other countries. That's when the U.S. sent weapons to the south to help protect them from rebels. That's when the two sides started to clash.</a:t>
            </a:r>
            <a:endParaRPr lang="en-US" sz="1800"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sz="7200" dirty="0" smtClean="0">
                <a:solidFill>
                  <a:schemeClr val="bg1"/>
                </a:solidFill>
                <a:latin typeface="Agency FB" pitchFamily="34" charset="0"/>
              </a:rPr>
              <a:t>B-52 bomber</a:t>
            </a:r>
            <a:endParaRPr lang="en-US" sz="7200" dirty="0">
              <a:solidFill>
                <a:schemeClr val="bg1"/>
              </a:solidFill>
              <a:latin typeface="Agency FB" pitchFamily="34" charset="0"/>
            </a:endParaRPr>
          </a:p>
        </p:txBody>
      </p:sp>
      <p:pic>
        <p:nvPicPr>
          <p:cNvPr id="5" name="Content Placeholder 4" descr="104611-050-D8F711CE.jpg"/>
          <p:cNvPicPr>
            <a:picLocks noGrp="1" noChangeAspect="1"/>
          </p:cNvPicPr>
          <p:nvPr>
            <p:ph sz="half" idx="1"/>
          </p:nvPr>
        </p:nvPicPr>
        <p:blipFill>
          <a:blip r:embed="rId2" cstate="print"/>
          <a:stretch>
            <a:fillRect/>
          </a:stretch>
        </p:blipFill>
        <p:spPr>
          <a:xfrm>
            <a:off x="381000" y="1981200"/>
            <a:ext cx="4267200" cy="37338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Content Placeholder 3"/>
          <p:cNvSpPr>
            <a:spLocks noGrp="1"/>
          </p:cNvSpPr>
          <p:nvPr>
            <p:ph sz="half" idx="2"/>
          </p:nvPr>
        </p:nvSpPr>
        <p:spPr/>
        <p:txBody>
          <a:bodyPr>
            <a:normAutofit/>
          </a:bodyPr>
          <a:lstStyle/>
          <a:p>
            <a:r>
              <a:rPr lang="en-US" sz="1800" dirty="0" smtClean="0">
                <a:solidFill>
                  <a:srgbClr val="66FF33"/>
                </a:solidFill>
              </a:rPr>
              <a:t>B-52s Bomb North </a:t>
            </a:r>
            <a:r>
              <a:rPr lang="en-US" sz="1800" dirty="0" smtClean="0">
                <a:solidFill>
                  <a:srgbClr val="66FF33"/>
                </a:solidFill>
              </a:rPr>
              <a:t>Vietnam</a:t>
            </a:r>
            <a:r>
              <a:rPr lang="en-US" sz="1800" dirty="0" smtClean="0">
                <a:solidFill>
                  <a:schemeClr val="bg1"/>
                </a:solidFill>
              </a:rPr>
              <a:t>: </a:t>
            </a:r>
            <a:r>
              <a:rPr lang="en-US" sz="1800" dirty="0" smtClean="0">
                <a:solidFill>
                  <a:schemeClr val="bg1"/>
                </a:solidFill>
              </a:rPr>
              <a:t>    In an effort to disrupt movement along the Mugia Pass -- the main route used by the NVA to send personnel and supplies through Laos and into South Vietnam -- American B-52s bomb North Vietnam for the first time</a:t>
            </a:r>
            <a:r>
              <a:rPr lang="en-US" sz="1800" dirty="0" smtClean="0">
                <a:solidFill>
                  <a:schemeClr val="bg1"/>
                </a:solidFill>
              </a:rPr>
              <a:t>.</a:t>
            </a:r>
          </a:p>
          <a:p>
            <a:r>
              <a:rPr lang="en-US" sz="1600" dirty="0" smtClean="0">
                <a:solidFill>
                  <a:srgbClr val="66FF33"/>
                </a:solidFill>
              </a:rPr>
              <a:t>McNamara Calls Bombing Ineffective</a:t>
            </a:r>
            <a:r>
              <a:rPr lang="en-US" sz="1600" dirty="0" smtClean="0">
                <a:solidFill>
                  <a:schemeClr val="bg1"/>
                </a:solidFill>
              </a:rPr>
              <a:t>:     Secretary of Defense Robert McNamara, appearing before a Senate subcommittee, testifies that US bombing raids against North Vietnam have not achieved their objectives. McNamara maintains that movement of supplies to South Vietnam has not been reduced, and neither the economy nor the morale of the North Vietnamese has been broken. </a:t>
            </a:r>
          </a:p>
          <a:p>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chemeClr val="bg1"/>
                </a:solidFill>
                <a:latin typeface="Algerian" pitchFamily="82" charset="0"/>
              </a:rPr>
              <a:t>Middle war</a:t>
            </a:r>
            <a:endParaRPr lang="en-US" sz="7200" dirty="0">
              <a:solidFill>
                <a:schemeClr val="bg1"/>
              </a:solidFill>
              <a:latin typeface="Algerian" pitchFamily="82" charset="0"/>
            </a:endParaRPr>
          </a:p>
        </p:txBody>
      </p:sp>
      <p:pic>
        <p:nvPicPr>
          <p:cNvPr id="5" name="Content Placeholder 4" descr="VietnamWar.jpg"/>
          <p:cNvPicPr>
            <a:picLocks noGrp="1" noChangeAspect="1"/>
          </p:cNvPicPr>
          <p:nvPr>
            <p:ph sz="half" idx="1"/>
          </p:nvPr>
        </p:nvPicPr>
        <p:blipFill>
          <a:blip r:embed="rId2" cstate="print"/>
          <a:stretch>
            <a:fillRect/>
          </a:stretch>
        </p:blipFill>
        <p:spPr>
          <a:xfrm>
            <a:off x="228600" y="1752600"/>
            <a:ext cx="4451684" cy="38862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4" name="Content Placeholder 3"/>
          <p:cNvSpPr>
            <a:spLocks noGrp="1"/>
          </p:cNvSpPr>
          <p:nvPr>
            <p:ph sz="half" idx="2"/>
          </p:nvPr>
        </p:nvSpPr>
        <p:spPr/>
        <p:txBody>
          <a:bodyPr>
            <a:normAutofit/>
          </a:bodyPr>
          <a:lstStyle/>
          <a:p>
            <a:r>
              <a:rPr lang="en-US" sz="1600" dirty="0" smtClean="0">
                <a:solidFill>
                  <a:srgbClr val="66FF33"/>
                </a:solidFill>
              </a:rPr>
              <a:t>Operation Cedar Falls Begins</a:t>
            </a:r>
            <a:r>
              <a:rPr lang="en-US" sz="1600" dirty="0" smtClean="0">
                <a:solidFill>
                  <a:schemeClr val="bg1"/>
                </a:solidFill>
              </a:rPr>
              <a:t>:     In a major ground war effort dubbed Operation Cedar Falls, about 16,000 US and 14,000 South Vietnamese troops set out to destroy Vietcong operations and supply sites near Saigon. A massive system of tunnels is discovered in an area called the Iron Triangle, an apparent headquarters for Vietcong personnel. </a:t>
            </a:r>
          </a:p>
          <a:p>
            <a:endParaRPr lang="en-US"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600" dirty="0" smtClean="0">
                <a:solidFill>
                  <a:schemeClr val="bg1"/>
                </a:solidFill>
                <a:latin typeface="Castellar" pitchFamily="18" charset="0"/>
              </a:rPr>
              <a:t>Solders pass on</a:t>
            </a:r>
            <a:endParaRPr lang="en-US" sz="6600" dirty="0">
              <a:solidFill>
                <a:schemeClr val="bg1"/>
              </a:solidFill>
              <a:latin typeface="Castellar" pitchFamily="18" charset="0"/>
            </a:endParaRPr>
          </a:p>
        </p:txBody>
      </p:sp>
      <p:pic>
        <p:nvPicPr>
          <p:cNvPr id="5" name="Content Placeholder 4" descr="12081345604tWxSfS.jpg"/>
          <p:cNvPicPr>
            <a:picLocks noGrp="1" noChangeAspect="1"/>
          </p:cNvPicPr>
          <p:nvPr>
            <p:ph sz="half" idx="1"/>
          </p:nvPr>
        </p:nvPicPr>
        <p:blipFill>
          <a:blip r:embed="rId2" cstate="print"/>
          <a:stretch>
            <a:fillRect/>
          </a:stretch>
        </p:blipFill>
        <p:spPr>
          <a:xfrm>
            <a:off x="228600" y="1828800"/>
            <a:ext cx="4419600" cy="3886200"/>
          </a:xfrm>
        </p:spPr>
      </p:pic>
      <p:sp>
        <p:nvSpPr>
          <p:cNvPr id="4" name="Content Placeholder 3"/>
          <p:cNvSpPr>
            <a:spLocks noGrp="1"/>
          </p:cNvSpPr>
          <p:nvPr>
            <p:ph sz="half" idx="2"/>
          </p:nvPr>
        </p:nvSpPr>
        <p:spPr/>
        <p:txBody>
          <a:bodyPr>
            <a:normAutofit fontScale="70000" lnSpcReduction="20000"/>
          </a:bodyPr>
          <a:lstStyle/>
          <a:p>
            <a:r>
              <a:rPr lang="en-US" dirty="0" smtClean="0">
                <a:solidFill>
                  <a:schemeClr val="bg1"/>
                </a:solidFill>
              </a:rPr>
              <a:t>At 4:03 a.m., two U.S. Marines are killed in a rocket attack at Saigon's Tan Son Nhut airport. They are the last Americans to die in the Vietnam War. At dawn, the last Marines of the force guarding the U.S. embassy lift off. Only hours later, looters ransack the embassy, and North Vietnamese tanks role into Saigon, ending the war. In 15 years,</a:t>
            </a:r>
            <a:r>
              <a:rPr lang="en-US" dirty="0" smtClean="0">
                <a:solidFill>
                  <a:srgbClr val="66FF33"/>
                </a:solidFill>
              </a:rPr>
              <a:t> nearly a million NVA and Vietcong troops</a:t>
            </a:r>
            <a:r>
              <a:rPr lang="en-US" dirty="0" smtClean="0"/>
              <a:t> </a:t>
            </a:r>
            <a:r>
              <a:rPr lang="en-US" dirty="0" smtClean="0">
                <a:solidFill>
                  <a:schemeClr val="bg1"/>
                </a:solidFill>
              </a:rPr>
              <a:t>and a </a:t>
            </a:r>
            <a:r>
              <a:rPr lang="en-US" dirty="0" smtClean="0">
                <a:solidFill>
                  <a:srgbClr val="00FFFF"/>
                </a:solidFill>
              </a:rPr>
              <a:t>quarter of a million South Vietnamese soldiers have died</a:t>
            </a:r>
            <a:r>
              <a:rPr lang="en-US" dirty="0" smtClean="0"/>
              <a:t>. </a:t>
            </a:r>
            <a:r>
              <a:rPr lang="en-US" dirty="0" smtClean="0">
                <a:solidFill>
                  <a:srgbClr val="FFFF66"/>
                </a:solidFill>
              </a:rPr>
              <a:t>Hundreds of thousands of civilians had been killed</a:t>
            </a:r>
            <a:endParaRPr lang="en-US" dirty="0">
              <a:solidFill>
                <a:srgbClr val="FFFF66"/>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7200" b="1" i="1" u="sng" dirty="0" smtClean="0">
                <a:solidFill>
                  <a:schemeClr val="bg1">
                    <a:lumMod val="50000"/>
                  </a:schemeClr>
                </a:solidFill>
                <a:latin typeface="Algerian" pitchFamily="82" charset="0"/>
              </a:rPr>
              <a:t>Protesting</a:t>
            </a:r>
            <a:endParaRPr lang="en-US" sz="7200" b="1" i="1" u="sng" dirty="0">
              <a:solidFill>
                <a:schemeClr val="bg1">
                  <a:lumMod val="50000"/>
                </a:schemeClr>
              </a:solidFill>
              <a:latin typeface="Algerian" pitchFamily="82" charset="0"/>
            </a:endParaRPr>
          </a:p>
        </p:txBody>
      </p:sp>
      <p:sp>
        <p:nvSpPr>
          <p:cNvPr id="6" name="Content Placeholder 5"/>
          <p:cNvSpPr>
            <a:spLocks noGrp="1"/>
          </p:cNvSpPr>
          <p:nvPr>
            <p:ph sz="half" idx="2"/>
          </p:nvPr>
        </p:nvSpPr>
        <p:spPr>
          <a:xfrm>
            <a:off x="4876800" y="1600200"/>
            <a:ext cx="4038600" cy="4525963"/>
          </a:xfrm>
        </p:spPr>
        <p:txBody>
          <a:bodyPr>
            <a:normAutofit/>
          </a:bodyPr>
          <a:lstStyle/>
          <a:p>
            <a:r>
              <a:rPr lang="en-US" sz="1800" dirty="0" smtClean="0">
                <a:solidFill>
                  <a:schemeClr val="bg1"/>
                </a:solidFill>
              </a:rPr>
              <a:t>Some </a:t>
            </a:r>
            <a:r>
              <a:rPr lang="en-US" sz="1800" b="1" dirty="0" smtClean="0">
                <a:solidFill>
                  <a:srgbClr val="66FF33"/>
                </a:solidFill>
              </a:rPr>
              <a:t>protesters</a:t>
            </a:r>
            <a:r>
              <a:rPr lang="en-US" sz="1800" b="1" dirty="0" smtClean="0">
                <a:solidFill>
                  <a:schemeClr val="bg1"/>
                </a:solidFill>
              </a:rPr>
              <a:t> </a:t>
            </a:r>
            <a:r>
              <a:rPr lang="en-US" sz="1800" dirty="0" smtClean="0">
                <a:solidFill>
                  <a:schemeClr val="bg1"/>
                </a:solidFill>
              </a:rPr>
              <a:t>were marching around the Whitehouse and there out Washington tell people to join and to fight against government to stop the war in Vietnam </a:t>
            </a:r>
          </a:p>
          <a:p>
            <a:r>
              <a:rPr lang="en-US" sz="1800" dirty="0" smtClean="0">
                <a:solidFill>
                  <a:schemeClr val="bg1"/>
                </a:solidFill>
              </a:rPr>
              <a:t>People tried to protest against them but the government used force to stop the protesters but the kept going </a:t>
            </a:r>
            <a:r>
              <a:rPr lang="en-US" sz="2400" dirty="0" smtClean="0">
                <a:solidFill>
                  <a:schemeClr val="bg1"/>
                </a:solidFill>
              </a:rPr>
              <a:t>. </a:t>
            </a:r>
          </a:p>
          <a:p>
            <a:r>
              <a:rPr lang="en-US" sz="1800" dirty="0" smtClean="0">
                <a:solidFill>
                  <a:schemeClr val="bg1"/>
                </a:solidFill>
              </a:rPr>
              <a:t>People joined in to stop the war. Anybody come and jumped in to help stop the war</a:t>
            </a:r>
            <a:endParaRPr lang="en-US" sz="1800" dirty="0">
              <a:solidFill>
                <a:schemeClr val="bg1"/>
              </a:solidFill>
            </a:endParaRPr>
          </a:p>
        </p:txBody>
      </p:sp>
      <p:pic>
        <p:nvPicPr>
          <p:cNvPr id="8" name="Content Placeholder 7" descr="untitled.bmp"/>
          <p:cNvPicPr>
            <a:picLocks noGrp="1" noChangeAspect="1"/>
          </p:cNvPicPr>
          <p:nvPr>
            <p:ph sz="half" idx="1"/>
          </p:nvPr>
        </p:nvPicPr>
        <p:blipFill>
          <a:blip r:embed="rId2" cstate="print"/>
          <a:stretch>
            <a:fillRect/>
          </a:stretch>
        </p:blipFill>
        <p:spPr>
          <a:xfrm>
            <a:off x="304800" y="1752600"/>
            <a:ext cx="4572000" cy="3733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normAutofit/>
          </a:bodyPr>
          <a:lstStyle/>
          <a:p>
            <a:r>
              <a:rPr lang="en-US" sz="6600" b="1" i="1" dirty="0" smtClean="0">
                <a:solidFill>
                  <a:schemeClr val="bg1"/>
                </a:solidFill>
                <a:latin typeface="Baskerville Old Face" pitchFamily="18" charset="0"/>
              </a:rPr>
              <a:t>The end of the war</a:t>
            </a:r>
            <a:endParaRPr lang="en-US" sz="6600" b="1" i="1" dirty="0">
              <a:solidFill>
                <a:schemeClr val="bg1"/>
              </a:solidFill>
              <a:latin typeface="Baskerville Old Face" pitchFamily="18" charset="0"/>
            </a:endParaRPr>
          </a:p>
        </p:txBody>
      </p:sp>
      <p:pic>
        <p:nvPicPr>
          <p:cNvPr id="5" name="Content Placeholder 4" descr="13051406.jpg"/>
          <p:cNvPicPr>
            <a:picLocks noGrp="1" noChangeAspect="1"/>
          </p:cNvPicPr>
          <p:nvPr>
            <p:ph sz="half" idx="1"/>
          </p:nvPr>
        </p:nvPicPr>
        <p:blipFill>
          <a:blip r:embed="rId2" cstate="print"/>
          <a:stretch>
            <a:fillRect/>
          </a:stretch>
        </p:blipFill>
        <p:spPr>
          <a:xfrm>
            <a:off x="838200" y="1752600"/>
            <a:ext cx="3219450" cy="4286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Content Placeholder 3"/>
          <p:cNvSpPr>
            <a:spLocks noGrp="1"/>
          </p:cNvSpPr>
          <p:nvPr>
            <p:ph sz="half" idx="2"/>
          </p:nvPr>
        </p:nvSpPr>
        <p:spPr/>
        <p:txBody>
          <a:bodyPr>
            <a:normAutofit/>
          </a:bodyPr>
          <a:lstStyle/>
          <a:p>
            <a:r>
              <a:rPr lang="en-US" sz="1600" b="1" dirty="0" smtClean="0">
                <a:solidFill>
                  <a:schemeClr val="bg1"/>
                </a:solidFill>
              </a:rPr>
              <a:t>1981-1985</a:t>
            </a:r>
            <a:r>
              <a:rPr lang="en-US" sz="1600" dirty="0" smtClean="0">
                <a:solidFill>
                  <a:schemeClr val="bg1"/>
                </a:solidFill>
              </a:rPr>
              <a:t>:     An offensive launched against refugee Khmer Rouge rebels spills over the Thai border and eventually comes to involve Thai troops. The Vietnamese are successful in suppressing the rebels and solidify their hold on Cambodia despite criticism from neighboring countries and the United Nations. </a:t>
            </a:r>
          </a:p>
          <a:p>
            <a:r>
              <a:rPr lang="en-US" sz="1600" b="1" dirty="0" smtClean="0">
                <a:solidFill>
                  <a:schemeClr val="bg1"/>
                </a:solidFill>
              </a:rPr>
              <a:t>1985-1990:</a:t>
            </a:r>
            <a:r>
              <a:rPr lang="en-US" sz="1600" dirty="0" smtClean="0">
                <a:solidFill>
                  <a:schemeClr val="bg1"/>
                </a:solidFill>
              </a:rPr>
              <a:t>    All Vietnamese troops exit Cambodia by September of 1989, paving the way for UN-sponsored elections in 1993. As a result of the elections, a coalition government is formed and work on a new constitution begins</a:t>
            </a:r>
            <a:endParaRPr lang="en-US" sz="1600"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7200" dirty="0" smtClean="0">
                <a:solidFill>
                  <a:schemeClr val="bg1"/>
                </a:solidFill>
                <a:latin typeface="Book Antiqua" pitchFamily="18" charset="0"/>
              </a:rPr>
              <a:t>Vietnam Memorial</a:t>
            </a:r>
            <a:r>
              <a:rPr lang="en-US" sz="7200" dirty="0" smtClean="0">
                <a:latin typeface="Book Antiqua" pitchFamily="18" charset="0"/>
              </a:rPr>
              <a:t>  </a:t>
            </a:r>
            <a:endParaRPr lang="en-US" sz="7200" dirty="0">
              <a:latin typeface="Book Antiqua" pitchFamily="18" charset="0"/>
            </a:endParaRPr>
          </a:p>
        </p:txBody>
      </p:sp>
      <p:pic>
        <p:nvPicPr>
          <p:cNvPr id="9" name="Content Placeholder 8" descr="vietnam-memorial.jpg"/>
          <p:cNvPicPr>
            <a:picLocks noGrp="1" noChangeAspect="1"/>
          </p:cNvPicPr>
          <p:nvPr>
            <p:ph sz="half" idx="1"/>
          </p:nvPr>
        </p:nvPicPr>
        <p:blipFill>
          <a:blip r:embed="rId2" cstate="print"/>
          <a:stretch>
            <a:fillRect/>
          </a:stretch>
        </p:blipFill>
        <p:spPr>
          <a:xfrm>
            <a:off x="304800" y="1752600"/>
            <a:ext cx="4419600" cy="3777456"/>
          </a:xfrm>
          <a:prstGeom prst="rect">
            <a:avLst/>
          </a:prstGeom>
          <a:ln>
            <a:noFill/>
          </a:ln>
          <a:effectLst>
            <a:outerShdw blurRad="292100" dist="139700" dir="2700000" algn="tl" rotWithShape="0">
              <a:srgbClr val="333333">
                <a:alpha val="65000"/>
              </a:srgbClr>
            </a:outerShdw>
          </a:effectLst>
        </p:spPr>
      </p:pic>
      <p:sp>
        <p:nvSpPr>
          <p:cNvPr id="8" name="Content Placeholder 7"/>
          <p:cNvSpPr>
            <a:spLocks noGrp="1"/>
          </p:cNvSpPr>
          <p:nvPr>
            <p:ph sz="half" idx="2"/>
          </p:nvPr>
        </p:nvSpPr>
        <p:spPr>
          <a:xfrm>
            <a:off x="4648200" y="1600200"/>
            <a:ext cx="4038600" cy="4876800"/>
          </a:xfrm>
        </p:spPr>
        <p:txBody>
          <a:bodyPr>
            <a:normAutofit lnSpcReduction="10000"/>
          </a:bodyPr>
          <a:lstStyle/>
          <a:p>
            <a:pPr>
              <a:buNone/>
            </a:pPr>
            <a:r>
              <a:rPr lang="en-US" sz="2000" b="1" i="1" dirty="0" smtClean="0">
                <a:solidFill>
                  <a:srgbClr val="66FF33"/>
                </a:solidFill>
              </a:rPr>
              <a:t>     Vietnam Veterans Memorial </a:t>
            </a:r>
            <a:r>
              <a:rPr lang="en-US" sz="2000" i="1" dirty="0" smtClean="0">
                <a:solidFill>
                  <a:schemeClr val="bg1"/>
                </a:solidFill>
              </a:rPr>
              <a:t>is a national war memorial in Washington, D.C. It honors members of the U.S. armed forces who fought in the Vietnam War and who died in service or are still unaccounted for.</a:t>
            </a:r>
          </a:p>
          <a:p>
            <a:pPr>
              <a:buNone/>
            </a:pPr>
            <a:r>
              <a:rPr lang="en-US" sz="2000" dirty="0" smtClean="0">
                <a:solidFill>
                  <a:schemeClr val="bg1"/>
                </a:solidFill>
              </a:rPr>
              <a:t>      The Memorial Wall, designed by </a:t>
            </a:r>
            <a:r>
              <a:rPr lang="en-US" sz="2000" b="1" dirty="0" smtClean="0">
                <a:solidFill>
                  <a:srgbClr val="66FF33"/>
                </a:solidFill>
              </a:rPr>
              <a:t>Maya Lin</a:t>
            </a:r>
            <a:r>
              <a:rPr lang="en-US" sz="2000" dirty="0" smtClean="0">
                <a:solidFill>
                  <a:schemeClr val="bg1"/>
                </a:solidFill>
              </a:rPr>
              <a:t>, is made up of two black granite walls 246 feet 9 inches (75 m) long.  </a:t>
            </a:r>
          </a:p>
          <a:p>
            <a:pPr>
              <a:buNone/>
            </a:pPr>
            <a:r>
              <a:rPr lang="en-US" sz="2000" i="1" dirty="0" smtClean="0">
                <a:solidFill>
                  <a:schemeClr val="bg1"/>
                </a:solidFill>
              </a:rPr>
              <a:t>      </a:t>
            </a:r>
            <a:r>
              <a:rPr lang="en-US" sz="2000" dirty="0" smtClean="0">
                <a:solidFill>
                  <a:schemeClr val="bg1"/>
                </a:solidFill>
              </a:rPr>
              <a:t>Also part of the memorial is the </a:t>
            </a:r>
            <a:r>
              <a:rPr lang="en-US" sz="2000" dirty="0" smtClean="0">
                <a:solidFill>
                  <a:srgbClr val="66FF33"/>
                </a:solidFill>
              </a:rPr>
              <a:t>Vietnam Women's memorial</a:t>
            </a:r>
            <a:r>
              <a:rPr lang="en-US" sz="2000" dirty="0" smtClean="0">
                <a:solidFill>
                  <a:schemeClr val="bg1"/>
                </a:solidFill>
              </a:rPr>
              <a:t>. It is located a short distance south of the Wall, north of the Reflecting Pool. </a:t>
            </a:r>
            <a:endParaRPr lang="en-US" sz="2000" i="1" u="sng"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565</TotalTime>
  <Words>369</Words>
  <Application>Microsoft Office PowerPoint</Application>
  <PresentationFormat>On-screen Show (4:3)</PresentationFormat>
  <Paragraphs>24</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Vietnam War</vt:lpstr>
      <vt:lpstr>Start of the war</vt:lpstr>
      <vt:lpstr>B-52 bomber</vt:lpstr>
      <vt:lpstr>Middle war</vt:lpstr>
      <vt:lpstr>Solders pass on</vt:lpstr>
      <vt:lpstr>Protesting</vt:lpstr>
      <vt:lpstr>The end of the war</vt:lpstr>
      <vt:lpstr>Vietnam Memorial  </vt:lpstr>
    </vt:vector>
  </TitlesOfParts>
  <Company>Shonto Preparatory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Vietnam War</dc:title>
  <dc:creator>etodacheenie</dc:creator>
  <cp:lastModifiedBy>etodacheenie</cp:lastModifiedBy>
  <cp:revision>62</cp:revision>
  <dcterms:created xsi:type="dcterms:W3CDTF">2010-03-29T19:16:47Z</dcterms:created>
  <dcterms:modified xsi:type="dcterms:W3CDTF">2010-04-15T22:36:56Z</dcterms:modified>
</cp:coreProperties>
</file>